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60" r:id="rId5"/>
    <p:sldId id="259" r:id="rId6"/>
    <p:sldId id="262" r:id="rId7"/>
    <p:sldId id="263" r:id="rId8"/>
    <p:sldId id="261" r:id="rId9"/>
    <p:sldId id="265" r:id="rId10"/>
    <p:sldId id="264" r:id="rId11"/>
    <p:sldId id="268" r:id="rId12"/>
    <p:sldId id="267" r:id="rId13"/>
    <p:sldId id="266"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0" dirty="0">
                <a:latin typeface="American Typewriter"/>
                <a:cs typeface="American Typewriter"/>
              </a:rPr>
              <a:t>Warehouse</a:t>
            </a:r>
            <a:r>
              <a:rPr lang="en-US" b="0" baseline="0" dirty="0">
                <a:latin typeface="American Typewriter"/>
                <a:cs typeface="American Typewriter"/>
              </a:rPr>
              <a:t> space taken up by Courier in 2020 </a:t>
            </a:r>
            <a:endParaRPr lang="en-US" b="0" dirty="0">
              <a:latin typeface="American Typewriter"/>
              <a:cs typeface="American Typewriter"/>
            </a:endParaRPr>
          </a:p>
        </c:rich>
      </c:tx>
      <c:overlay val="0"/>
    </c:title>
    <c:autoTitleDeleted val="0"/>
    <c:plotArea>
      <c:layout/>
      <c:pieChart>
        <c:varyColors val="1"/>
        <c:ser>
          <c:idx val="0"/>
          <c:order val="0"/>
          <c:tx>
            <c:strRef>
              <c:f>Sheet1!$B$1</c:f>
              <c:strCache>
                <c:ptCount val="1"/>
                <c:pt idx="0">
                  <c:v>Sales</c:v>
                </c:pt>
              </c:strCache>
            </c:strRef>
          </c:tx>
          <c:explosion val="3"/>
          <c:cat>
            <c:strRef>
              <c:f>Sheet1!$A$2:$A$7</c:f>
              <c:strCache>
                <c:ptCount val="6"/>
                <c:pt idx="0">
                  <c:v>Amazon Logistics</c:v>
                </c:pt>
                <c:pt idx="1">
                  <c:v>Royal Mail</c:v>
                </c:pt>
                <c:pt idx="2">
                  <c:v>Hermes</c:v>
                </c:pt>
                <c:pt idx="3">
                  <c:v>Whistl</c:v>
                </c:pt>
                <c:pt idx="4">
                  <c:v>DPD</c:v>
                </c:pt>
                <c:pt idx="5">
                  <c:v>DHL</c:v>
                </c:pt>
              </c:strCache>
            </c:strRef>
          </c:cat>
          <c:val>
            <c:numRef>
              <c:f>Sheet1!$B$2:$B$7</c:f>
              <c:numCache>
                <c:formatCode>General</c:formatCode>
                <c:ptCount val="6"/>
                <c:pt idx="0">
                  <c:v>1165725</c:v>
                </c:pt>
                <c:pt idx="1">
                  <c:v>1281349</c:v>
                </c:pt>
                <c:pt idx="2">
                  <c:v>514599</c:v>
                </c:pt>
                <c:pt idx="3">
                  <c:v>550000</c:v>
                </c:pt>
                <c:pt idx="4">
                  <c:v>170338</c:v>
                </c:pt>
                <c:pt idx="5">
                  <c:v>516808</c:v>
                </c:pt>
              </c:numCache>
            </c:numRef>
          </c:val>
          <c:extLst>
            <c:ext xmlns:c16="http://schemas.microsoft.com/office/drawing/2014/chart" uri="{C3380CC4-5D6E-409C-BE32-E72D297353CC}">
              <c16:uniqueId val="{00000000-A750-D544-A0B6-25F521C5A402}"/>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American Typewriter"/>
              <a:cs typeface="American Typewrite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a:pPr>
            <a:r>
              <a:rPr lang="en-US" b="0" dirty="0" err="1">
                <a:latin typeface="American Typewriter"/>
                <a:cs typeface="American Typewriter"/>
              </a:rPr>
              <a:t>Nos</a:t>
            </a:r>
            <a:r>
              <a:rPr lang="en-US" b="0" baseline="0" dirty="0">
                <a:latin typeface="American Typewriter"/>
                <a:cs typeface="American Typewriter"/>
              </a:rPr>
              <a:t> of individual deals done by courier</a:t>
            </a:r>
            <a:endParaRPr lang="en-US" b="0" dirty="0">
              <a:latin typeface="American Typewriter"/>
              <a:cs typeface="American Typewriter"/>
            </a:endParaRPr>
          </a:p>
        </c:rich>
      </c:tx>
      <c:overlay val="0"/>
    </c:title>
    <c:autoTitleDeleted val="0"/>
    <c:plotArea>
      <c:layout/>
      <c:pieChart>
        <c:varyColors val="1"/>
        <c:ser>
          <c:idx val="0"/>
          <c:order val="0"/>
          <c:tx>
            <c:strRef>
              <c:f>Sheet1!$B$1</c:f>
              <c:strCache>
                <c:ptCount val="1"/>
                <c:pt idx="0">
                  <c:v>Sales</c:v>
                </c:pt>
              </c:strCache>
            </c:strRef>
          </c:tx>
          <c:cat>
            <c:strRef>
              <c:f>Sheet1!$A$2:$A$7</c:f>
              <c:strCache>
                <c:ptCount val="6"/>
                <c:pt idx="0">
                  <c:v>Amazon Logistics</c:v>
                </c:pt>
                <c:pt idx="1">
                  <c:v>Royal Mail</c:v>
                </c:pt>
                <c:pt idx="2">
                  <c:v>Hermes</c:v>
                </c:pt>
                <c:pt idx="3">
                  <c:v>Whistl</c:v>
                </c:pt>
                <c:pt idx="4">
                  <c:v>DPD</c:v>
                </c:pt>
                <c:pt idx="5">
                  <c:v>DHL</c:v>
                </c:pt>
              </c:strCache>
            </c:strRef>
          </c:cat>
          <c:val>
            <c:numRef>
              <c:f>Sheet1!$B$2:$B$7</c:f>
              <c:numCache>
                <c:formatCode>General</c:formatCode>
                <c:ptCount val="6"/>
                <c:pt idx="0">
                  <c:v>17</c:v>
                </c:pt>
                <c:pt idx="1">
                  <c:v>3</c:v>
                </c:pt>
                <c:pt idx="2">
                  <c:v>4</c:v>
                </c:pt>
                <c:pt idx="3">
                  <c:v>3</c:v>
                </c:pt>
                <c:pt idx="4">
                  <c:v>4</c:v>
                </c:pt>
                <c:pt idx="5">
                  <c:v>5</c:v>
                </c:pt>
              </c:numCache>
            </c:numRef>
          </c:val>
          <c:extLst>
            <c:ext xmlns:c16="http://schemas.microsoft.com/office/drawing/2014/chart" uri="{C3380CC4-5D6E-409C-BE32-E72D297353CC}">
              <c16:uniqueId val="{00000000-D98D-4448-990F-A26CB37B99A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American Typewriter"/>
              <a:cs typeface="American Typewrite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0B825-8CF9-0347-857B-1A715106293C}" type="datetimeFigureOut">
              <a:rPr lang="en-US" smtClean="0"/>
              <a:t>2/18/21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8BC2D-74D9-1F49-A5AA-B8A2AFD3010B}" type="slidenum">
              <a:rPr lang="en-US" smtClean="0"/>
              <a:t>‹#›</a:t>
            </a:fld>
            <a:endParaRPr lang="en-US"/>
          </a:p>
        </p:txBody>
      </p:sp>
    </p:spTree>
    <p:extLst>
      <p:ext uri="{BB962C8B-B14F-4D97-AF65-F5344CB8AC3E}">
        <p14:creationId xmlns:p14="http://schemas.microsoft.com/office/powerpoint/2010/main" val="270781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840,000 sq ft build-to-suit deal with Prologis on its 7 m sq ft  DIRFT III development in the East Midlands. </a:t>
            </a:r>
            <a:r>
              <a:rPr lang="en-GB" sz="1200" kern="1200" dirty="0">
                <a:solidFill>
                  <a:schemeClr val="tx1"/>
                </a:solidFill>
                <a:effectLst/>
                <a:latin typeface="+mn-lt"/>
                <a:ea typeface="+mn-ea"/>
                <a:cs typeface="+mn-cs"/>
              </a:rPr>
              <a:t>The facility will have the capacity to process over 1 million items per day and will be the largest Royal Mail parcel hub in the UK.</a:t>
            </a:r>
          </a:p>
          <a:p>
            <a:r>
              <a:rPr lang="en-US" dirty="0"/>
              <a:t>The Royal Mail recorded that it handled more parcels than letters in 2020 for</a:t>
            </a:r>
            <a:r>
              <a:rPr lang="en-US" baseline="0" dirty="0"/>
              <a:t> the</a:t>
            </a:r>
            <a:r>
              <a:rPr lang="en-US" dirty="0"/>
              <a:t> first time ever peaking with 11.7 million parcels delivered in a single day. </a:t>
            </a:r>
            <a:r>
              <a:rPr lang="en-GB" sz="1200" kern="1200" dirty="0">
                <a:solidFill>
                  <a:schemeClr val="tx1"/>
                </a:solidFill>
                <a:effectLst/>
                <a:latin typeface="+mn-lt"/>
                <a:ea typeface="+mn-ea"/>
                <a:cs typeface="+mn-cs"/>
              </a:rPr>
              <a:t>Parcels have prevented the Royal Mail from being consigned as a mere footnote in history. </a:t>
            </a:r>
          </a:p>
        </p:txBody>
      </p:sp>
      <p:sp>
        <p:nvSpPr>
          <p:cNvPr id="4" name="Slide Number Placeholder 3"/>
          <p:cNvSpPr>
            <a:spLocks noGrp="1"/>
          </p:cNvSpPr>
          <p:nvPr>
            <p:ph type="sldNum" sz="quarter" idx="10"/>
          </p:nvPr>
        </p:nvSpPr>
        <p:spPr/>
        <p:txBody>
          <a:bodyPr/>
          <a:lstStyle/>
          <a:p>
            <a:fld id="{2EB8BC2D-74D9-1F49-A5AA-B8A2AFD3010B}" type="slidenum">
              <a:rPr lang="en-US" smtClean="0"/>
              <a:t>2</a:t>
            </a:fld>
            <a:endParaRPr lang="en-US"/>
          </a:p>
        </p:txBody>
      </p:sp>
    </p:spTree>
    <p:extLst>
      <p:ext uri="{BB962C8B-B14F-4D97-AF65-F5344CB8AC3E}">
        <p14:creationId xmlns:p14="http://schemas.microsoft.com/office/powerpoint/2010/main" val="396508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a:t>
            </a:r>
            <a:r>
              <a:rPr lang="en-US" baseline="0" dirty="0"/>
              <a:t> retailers and indeed pet food manufacturers and distributors have been busy (seriously </a:t>
            </a:r>
            <a:r>
              <a:rPr lang="en-US" baseline="0" dirty="0" err="1"/>
              <a:t>independednt</a:t>
            </a:r>
            <a:r>
              <a:rPr lang="en-US" baseline="0" dirty="0"/>
              <a:t> dog food </a:t>
            </a:r>
            <a:r>
              <a:rPr lang="en-US" baseline="0" dirty="0" err="1"/>
              <a:t>manfacturers</a:t>
            </a:r>
            <a:r>
              <a:rPr lang="en-US" baseline="0" dirty="0"/>
              <a:t> such as </a:t>
            </a:r>
            <a:r>
              <a:rPr lang="en-US" baseline="0" dirty="0" err="1"/>
              <a:t>Lilys</a:t>
            </a:r>
            <a:r>
              <a:rPr lang="en-US" baseline="0" dirty="0"/>
              <a:t> and bespoke pet food maker </a:t>
            </a:r>
            <a:r>
              <a:rPr lang="en-US" baseline="0" dirty="0" err="1"/>
              <a:t>Tails.com</a:t>
            </a:r>
            <a:r>
              <a:rPr lang="en-US" baseline="0" dirty="0"/>
              <a:t> have been part of bidding wars by the big conglomerates such as Nestle: it was a dog eat dog world out there  – and it looks like that activity will continue who says in the new normal that we won’t be taking our dog,  cats, or even rabbits to work and not just on Bring Your Dog to Work Day (June 25</a:t>
            </a:r>
            <a:r>
              <a:rPr lang="en-US" baseline="30000" dirty="0"/>
              <a:t>th</a:t>
            </a:r>
            <a:r>
              <a:rPr lang="en-US" baseline="0" dirty="0"/>
              <a:t> 2021)</a:t>
            </a:r>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14</a:t>
            </a:fld>
            <a:endParaRPr lang="en-US"/>
          </a:p>
        </p:txBody>
      </p:sp>
    </p:spTree>
    <p:extLst>
      <p:ext uri="{BB962C8B-B14F-4D97-AF65-F5344CB8AC3E}">
        <p14:creationId xmlns:p14="http://schemas.microsoft.com/office/powerpoint/2010/main" val="77036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There can be no doubt that the world has changed  - how we live our lives on a day to day basis: how we work, how we shop and how we </a:t>
            </a:r>
            <a:r>
              <a:rPr lang="en-US" sz="1200" kern="1200" dirty="0" err="1">
                <a:solidFill>
                  <a:schemeClr val="tx1"/>
                </a:solidFill>
                <a:latin typeface="+mn-lt"/>
                <a:ea typeface="+mn-ea"/>
                <a:cs typeface="+mn-cs"/>
              </a:rPr>
              <a:t>socialise</a:t>
            </a:r>
            <a:r>
              <a:rPr lang="en-US" sz="1200" kern="1200" dirty="0">
                <a:solidFill>
                  <a:schemeClr val="tx1"/>
                </a:solidFill>
                <a:latin typeface="+mn-lt"/>
                <a:ea typeface="+mn-ea"/>
                <a:cs typeface="+mn-cs"/>
              </a:rPr>
              <a:t> but we were already on that path as part of a technological revolution: the issue is that the pandemic has propelled that revolution forward by half a decade within half a year. The rapidity of that change could have crippled economies the world over but for one thing: logistics. Without the supply chain industry’s resilience and ability to flex economies the world over would have been even more severely impaired, leading to political instability and worse. It sounds dramatic but enforcing people to stay at home in order to save lives and beat covid-19 could only ever have been achieved with the guarantee that supply chains would be able to keep the populations fed and watered, that the supply chains would be able to keep hospitals well provisioned, that the supply chains would in essence keep the world turning in our absence. They brought the world to us when we could not go out into the world.</a:t>
            </a:r>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15</a:t>
            </a:fld>
            <a:endParaRPr lang="en-US"/>
          </a:p>
        </p:txBody>
      </p:sp>
    </p:spTree>
    <p:extLst>
      <p:ext uri="{BB962C8B-B14F-4D97-AF65-F5344CB8AC3E}">
        <p14:creationId xmlns:p14="http://schemas.microsoft.com/office/powerpoint/2010/main" val="49911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4</a:t>
            </a:fld>
            <a:endParaRPr lang="en-US"/>
          </a:p>
        </p:txBody>
      </p:sp>
    </p:spTree>
    <p:extLst>
      <p:ext uri="{BB962C8B-B14F-4D97-AF65-F5344CB8AC3E}">
        <p14:creationId xmlns:p14="http://schemas.microsoft.com/office/powerpoint/2010/main" val="241193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Amazon Logistics only made up 4% of the parcel delivery market by volume.</a:t>
            </a:r>
            <a:r>
              <a:rPr lang="en-US" baseline="0" dirty="0"/>
              <a:t> Amazon in the last 12 months has taken or is set to take some 20.27 million sq ft in 30 deals for distribution </a:t>
            </a:r>
            <a:r>
              <a:rPr lang="en-US" baseline="0" dirty="0" err="1"/>
              <a:t>centres</a:t>
            </a:r>
            <a:r>
              <a:rPr lang="en-US" baseline="0" dirty="0"/>
              <a:t>, delivery depots and parcel hubs – and there is more to come</a:t>
            </a:r>
            <a:r>
              <a:rPr lang="is-IS" baseline="0" dirty="0"/>
              <a:t>…</a:t>
            </a:r>
            <a:r>
              <a:rPr lang="en-US" dirty="0"/>
              <a:t>Talking</a:t>
            </a:r>
            <a:r>
              <a:rPr lang="en-US" baseline="0" dirty="0"/>
              <a:t> with property agents and developers in the UK at the beginning of the year and Amazon is </a:t>
            </a:r>
            <a:r>
              <a:rPr lang="en-US" baseline="0" dirty="0" err="1"/>
              <a:t>rumoured</a:t>
            </a:r>
            <a:r>
              <a:rPr lang="en-US" baseline="0" dirty="0"/>
              <a:t> to be actively seeking to let or secure under offer between 40 and 75 facilities in 2021/22. Not all of these will be directly for its Amazon Logistics arm – but if your property has not got Amazon after it you might like to ask what’s wrong with it</a:t>
            </a:r>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7</a:t>
            </a:fld>
            <a:endParaRPr lang="en-US"/>
          </a:p>
        </p:txBody>
      </p:sp>
    </p:spTree>
    <p:extLst>
      <p:ext uri="{BB962C8B-B14F-4D97-AF65-F5344CB8AC3E}">
        <p14:creationId xmlns:p14="http://schemas.microsoft.com/office/powerpoint/2010/main" val="29875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8</a:t>
            </a:fld>
            <a:endParaRPr lang="en-US"/>
          </a:p>
        </p:txBody>
      </p:sp>
    </p:spTree>
    <p:extLst>
      <p:ext uri="{BB962C8B-B14F-4D97-AF65-F5344CB8AC3E}">
        <p14:creationId xmlns:p14="http://schemas.microsoft.com/office/powerpoint/2010/main" val="165165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There is a huge demand from</a:t>
            </a:r>
            <a:r>
              <a:rPr lang="en-US" baseline="0" dirty="0"/>
              <a:t> parcel carriers and couriers across the UK, and while a lot of them are looking for sub-100,000 sq ft unit,  securing larger strategically placed parcel hubs is equally important. [Yodel is in the process of securing a northern hub – watch this space</a:t>
            </a:r>
            <a:r>
              <a:rPr lang="is-IS" baseline="0" dirty="0"/>
              <a:t>…] This is all about market share/dominnance as welll as getting and filling in the gaps within the delivery network to provide same day and next day delivery as demanded by the customers ..because whatever the new normal is when we are finally free of lock down and other pandemic restrictions – because we are all now tech savvy across the genreations people will be living, working and shopping very differntly than before.</a:t>
            </a:r>
            <a:endParaRPr lang="en-US" dirty="0"/>
          </a:p>
          <a:p>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9</a:t>
            </a:fld>
            <a:endParaRPr lang="en-US"/>
          </a:p>
        </p:txBody>
      </p:sp>
    </p:spTree>
    <p:extLst>
      <p:ext uri="{BB962C8B-B14F-4D97-AF65-F5344CB8AC3E}">
        <p14:creationId xmlns:p14="http://schemas.microsoft.com/office/powerpoint/2010/main" val="78164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new normal that we are hopefully going to see this year won’t be good for everyone and there has, and will be, a lot of job losses. </a:t>
            </a:r>
            <a:r>
              <a:rPr lang="en-US" dirty="0"/>
              <a:t>I think job losses across the </a:t>
            </a:r>
            <a:r>
              <a:rPr lang="en-US" baseline="0" dirty="0"/>
              <a:t>hospitality and retail sectors have been predicted to be upwards of 400,000  - but it certainly seems like the logistics sector as well as supporting us when we were in lockdown could also be in a position to provide </a:t>
            </a:r>
            <a:r>
              <a:rPr lang="en-GB" baseline="0" dirty="0"/>
              <a:t>plethora of new jobs going forward – for as well as the courier posts there are a myriad of skilled and semi skilled jobs within the rest of the logistics sector</a:t>
            </a:r>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10</a:t>
            </a:fld>
            <a:endParaRPr lang="en-US"/>
          </a:p>
        </p:txBody>
      </p:sp>
    </p:spTree>
    <p:extLst>
      <p:ext uri="{BB962C8B-B14F-4D97-AF65-F5344CB8AC3E}">
        <p14:creationId xmlns:p14="http://schemas.microsoft.com/office/powerpoint/2010/main" val="357199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Pets</a:t>
            </a:r>
            <a:r>
              <a:rPr lang="en-US" baseline="0" dirty="0"/>
              <a:t> At Home taking a 20 year lease on  </a:t>
            </a:r>
            <a:r>
              <a:rPr lang="en-GB" sz="1200" b="0" kern="1200" dirty="0">
                <a:solidFill>
                  <a:schemeClr val="tx1"/>
                </a:solidFill>
                <a:effectLst/>
                <a:latin typeface="+mn-lt"/>
                <a:ea typeface="+mn-ea"/>
                <a:cs typeface="+mn-cs"/>
              </a:rPr>
              <a:t>670,000 sq ft national storage and distribution centre in </a:t>
            </a:r>
            <a:r>
              <a:rPr lang="en-GB" sz="1200" b="0" kern="1200" dirty="0" err="1">
                <a:solidFill>
                  <a:schemeClr val="tx1"/>
                </a:solidFill>
                <a:effectLst/>
                <a:latin typeface="+mn-lt"/>
                <a:ea typeface="+mn-ea"/>
                <a:cs typeface="+mn-cs"/>
              </a:rPr>
              <a:t>Redhill</a:t>
            </a:r>
            <a:r>
              <a:rPr lang="en-GB" sz="1200" b="0" kern="1200" dirty="0">
                <a:solidFill>
                  <a:schemeClr val="tx1"/>
                </a:solidFill>
                <a:effectLst/>
                <a:latin typeface="+mn-lt"/>
                <a:ea typeface="+mn-ea"/>
                <a:cs typeface="+mn-cs"/>
              </a:rPr>
              <a:t> Business Park, Stafford. The £48 million facility will be developed</a:t>
            </a:r>
            <a:r>
              <a:rPr lang="en-GB" sz="1200" b="0" kern="1200" baseline="0" dirty="0">
                <a:solidFill>
                  <a:schemeClr val="tx1"/>
                </a:solidFill>
                <a:effectLst/>
                <a:latin typeface="+mn-lt"/>
                <a:ea typeface="+mn-ea"/>
                <a:cs typeface="+mn-cs"/>
              </a:rPr>
              <a:t> by Stoford Developments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busy has the company been that it had to secure extra space to cater for demand in 2020 by taking a two-year lease on a 141,000 sq ft distribution unit in Stoke-on-Trent from </a:t>
            </a:r>
            <a:r>
              <a:rPr lang="en-GB" sz="1200" kern="1200" dirty="0" err="1">
                <a:solidFill>
                  <a:schemeClr val="tx1"/>
                </a:solidFill>
                <a:effectLst/>
                <a:latin typeface="+mn-lt"/>
                <a:ea typeface="+mn-ea"/>
                <a:cs typeface="+mn-cs"/>
              </a:rPr>
              <a:t>LondonMetric</a:t>
            </a:r>
            <a:r>
              <a:rPr lang="en-GB" sz="1200" kern="1200" dirty="0">
                <a:solidFill>
                  <a:schemeClr val="tx1"/>
                </a:solidFill>
                <a:effectLst/>
                <a:latin typeface="+mn-lt"/>
                <a:ea typeface="+mn-ea"/>
                <a:cs typeface="+mn-cs"/>
              </a:rPr>
              <a:t> in June.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B8BC2D-74D9-1F49-A5AA-B8A2AFD3010B}" type="slidenum">
              <a:rPr lang="en-US" smtClean="0"/>
              <a:t>11</a:t>
            </a:fld>
            <a:endParaRPr lang="en-US"/>
          </a:p>
        </p:txBody>
      </p:sp>
    </p:spTree>
    <p:extLst>
      <p:ext uri="{BB962C8B-B14F-4D97-AF65-F5344CB8AC3E}">
        <p14:creationId xmlns:p14="http://schemas.microsoft.com/office/powerpoint/2010/main" val="354923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During</a:t>
            </a:r>
            <a:r>
              <a:rPr lang="en-GB" sz="1200" kern="1200" baseline="0" dirty="0">
                <a:solidFill>
                  <a:schemeClr val="tx1"/>
                </a:solidFill>
                <a:effectLst/>
                <a:latin typeface="+mn-lt"/>
                <a:ea typeface="+mn-ea"/>
                <a:cs typeface="+mn-cs"/>
              </a:rPr>
              <a:t> the lockdown in</a:t>
            </a:r>
            <a:r>
              <a:rPr lang="en-GB" sz="1200" kern="1200" dirty="0">
                <a:solidFill>
                  <a:schemeClr val="tx1"/>
                </a:solidFill>
                <a:effectLst/>
                <a:latin typeface="+mn-lt"/>
                <a:ea typeface="+mn-ea"/>
                <a:cs typeface="+mn-cs"/>
              </a:rPr>
              <a:t> Spain, dog walking was allowed, whilst children were confined to their homes for 45 days </a:t>
            </a:r>
            <a:r>
              <a:rPr lang="is-IS" sz="1200" kern="1200" dirty="0">
                <a:solidFill>
                  <a:schemeClr val="tx1"/>
                </a:solidFill>
                <a:effectLst/>
                <a:latin typeface="+mn-lt"/>
                <a:ea typeface="+mn-ea"/>
                <a:cs typeface="+mn-cs"/>
              </a:rPr>
              <a:t>… good to know we are not the only national of dog lovers....</a:t>
            </a:r>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12</a:t>
            </a:fld>
            <a:endParaRPr lang="en-US"/>
          </a:p>
        </p:txBody>
      </p:sp>
    </p:spTree>
    <p:extLst>
      <p:ext uri="{BB962C8B-B14F-4D97-AF65-F5344CB8AC3E}">
        <p14:creationId xmlns:p14="http://schemas.microsoft.com/office/powerpoint/2010/main" val="121516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B8BC2D-74D9-1F49-A5AA-B8A2AFD3010B}" type="slidenum">
              <a:rPr lang="en-US" smtClean="0"/>
              <a:t>13</a:t>
            </a:fld>
            <a:endParaRPr lang="en-US"/>
          </a:p>
        </p:txBody>
      </p:sp>
    </p:spTree>
    <p:extLst>
      <p:ext uri="{BB962C8B-B14F-4D97-AF65-F5344CB8AC3E}">
        <p14:creationId xmlns:p14="http://schemas.microsoft.com/office/powerpoint/2010/main" val="26225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0525945-7A5B-5C40-82F2-843EEF71E984}"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300406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0525945-7A5B-5C40-82F2-843EEF71E984}"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42225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0525945-7A5B-5C40-82F2-843EEF71E984}"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111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0525945-7A5B-5C40-82F2-843EEF71E984}"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327137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0525945-7A5B-5C40-82F2-843EEF71E984}"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1170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0525945-7A5B-5C40-82F2-843EEF71E984}"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56045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0525945-7A5B-5C40-82F2-843EEF71E984}" type="datetimeFigureOut">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296777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0525945-7A5B-5C40-82F2-843EEF71E984}" type="datetimeFigureOut">
              <a:rPr lang="en-US" smtClean="0"/>
              <a:t>2/18/21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39537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25945-7A5B-5C40-82F2-843EEF71E984}" type="datetimeFigureOut">
              <a:rPr lang="en-US" smtClean="0"/>
              <a:t>2/18/21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386702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0525945-7A5B-5C40-82F2-843EEF71E984}"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143641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0525945-7A5B-5C40-82F2-843EEF71E984}"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0EC2-61CD-D248-8C66-2EE2E6D5EE35}" type="slidenum">
              <a:rPr lang="en-US" smtClean="0"/>
              <a:t>‹#›</a:t>
            </a:fld>
            <a:endParaRPr lang="en-US"/>
          </a:p>
        </p:txBody>
      </p:sp>
    </p:spTree>
    <p:extLst>
      <p:ext uri="{BB962C8B-B14F-4D97-AF65-F5344CB8AC3E}">
        <p14:creationId xmlns:p14="http://schemas.microsoft.com/office/powerpoint/2010/main" val="375573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25945-7A5B-5C40-82F2-843EEF71E984}" type="datetimeFigureOut">
              <a:rPr lang="en-US" smtClean="0"/>
              <a:t>2/18/21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F0EC2-61CD-D248-8C66-2EE2E6D5EE35}" type="slidenum">
              <a:rPr lang="en-US" smtClean="0"/>
              <a:t>‹#›</a:t>
            </a:fld>
            <a:endParaRPr lang="en-US"/>
          </a:p>
        </p:txBody>
      </p:sp>
    </p:spTree>
    <p:extLst>
      <p:ext uri="{BB962C8B-B14F-4D97-AF65-F5344CB8AC3E}">
        <p14:creationId xmlns:p14="http://schemas.microsoft.com/office/powerpoint/2010/main" val="380501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merican Typewriter"/>
                <a:cs typeface="American Typewriter"/>
              </a:rPr>
              <a:t>Parcels, Pets &amp; PPE</a:t>
            </a:r>
          </a:p>
        </p:txBody>
      </p:sp>
      <p:sp>
        <p:nvSpPr>
          <p:cNvPr id="3" name="Subtitle 2"/>
          <p:cNvSpPr>
            <a:spLocks noGrp="1"/>
          </p:cNvSpPr>
          <p:nvPr>
            <p:ph type="subTitle" idx="1"/>
          </p:nvPr>
        </p:nvSpPr>
        <p:spPr/>
        <p:txBody>
          <a:bodyPr>
            <a:normAutofit/>
          </a:bodyPr>
          <a:lstStyle/>
          <a:p>
            <a:r>
              <a:rPr lang="en-US" sz="1600" dirty="0">
                <a:solidFill>
                  <a:schemeClr val="tx1"/>
                </a:solidFill>
                <a:latin typeface="American Typewriter"/>
                <a:cs typeface="American Typewriter"/>
              </a:rPr>
              <a:t>A gallop through 2020 looking at the logistics property deals that defined the logistics market and what it says about how the UK logistics market kept the nation going while we were all in lockdown</a:t>
            </a:r>
            <a:r>
              <a:rPr lang="en-US" sz="1600" dirty="0"/>
              <a:t>.</a:t>
            </a:r>
          </a:p>
        </p:txBody>
      </p:sp>
      <p:pic>
        <p:nvPicPr>
          <p:cNvPr id="5" name="Picture 4" descr="A picture containing text, clipart&#10;&#10;Description automatically generated">
            <a:extLst>
              <a:ext uri="{FF2B5EF4-FFF2-40B4-BE49-F238E27FC236}">
                <a16:creationId xmlns:a16="http://schemas.microsoft.com/office/drawing/2014/main" id="{0BDA81E4-0836-CF40-9A8A-707DA5D20A35}"/>
              </a:ext>
            </a:extLst>
          </p:cNvPr>
          <p:cNvPicPr>
            <a:picLocks noChangeAspect="1"/>
          </p:cNvPicPr>
          <p:nvPr/>
        </p:nvPicPr>
        <p:blipFill>
          <a:blip r:embed="rId2"/>
          <a:stretch>
            <a:fillRect/>
          </a:stretch>
        </p:blipFill>
        <p:spPr>
          <a:xfrm>
            <a:off x="7083972" y="6144829"/>
            <a:ext cx="1828800" cy="622300"/>
          </a:xfrm>
          <a:prstGeom prst="rect">
            <a:avLst/>
          </a:prstGeom>
        </p:spPr>
      </p:pic>
    </p:spTree>
    <p:extLst>
      <p:ext uri="{BB962C8B-B14F-4D97-AF65-F5344CB8AC3E}">
        <p14:creationId xmlns:p14="http://schemas.microsoft.com/office/powerpoint/2010/main" val="372541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Jobs</a:t>
            </a:r>
          </a:p>
        </p:txBody>
      </p:sp>
      <p:sp>
        <p:nvSpPr>
          <p:cNvPr id="3" name="Content Placeholder 2"/>
          <p:cNvSpPr>
            <a:spLocks noGrp="1"/>
          </p:cNvSpPr>
          <p:nvPr>
            <p:ph idx="1"/>
          </p:nvPr>
        </p:nvSpPr>
        <p:spPr/>
        <p:txBody>
          <a:bodyPr>
            <a:normAutofit fontScale="77500" lnSpcReduction="20000"/>
          </a:bodyPr>
          <a:lstStyle/>
          <a:p>
            <a:r>
              <a:rPr lang="en-US" sz="3100" dirty="0">
                <a:latin typeface="American Typewriter"/>
                <a:cs typeface="American Typewriter"/>
              </a:rPr>
              <a:t>Royal Mail kept on 10,000 temporary workers after Christmas 2020 </a:t>
            </a:r>
          </a:p>
          <a:p>
            <a:endParaRPr lang="en-US" sz="2600" dirty="0">
              <a:latin typeface="American Typewriter"/>
              <a:cs typeface="American Typewriter"/>
            </a:endParaRPr>
          </a:p>
          <a:p>
            <a:r>
              <a:rPr lang="en-US" sz="3100" dirty="0">
                <a:latin typeface="American Typewriter"/>
                <a:cs typeface="American Typewriter"/>
              </a:rPr>
              <a:t>Hermes announced 10,500 jobs in July 2020</a:t>
            </a:r>
          </a:p>
          <a:p>
            <a:endParaRPr lang="en-US" sz="2600" dirty="0">
              <a:latin typeface="American Typewriter"/>
              <a:cs typeface="American Typewriter"/>
            </a:endParaRPr>
          </a:p>
          <a:p>
            <a:r>
              <a:rPr lang="en-US" sz="3100" dirty="0">
                <a:latin typeface="American Typewriter"/>
                <a:cs typeface="American Typewriter"/>
              </a:rPr>
              <a:t>DPD announced 6,000 jobs in July 2020</a:t>
            </a:r>
          </a:p>
          <a:p>
            <a:endParaRPr lang="en-US" sz="2600" dirty="0">
              <a:latin typeface="American Typewriter"/>
              <a:cs typeface="American Typewriter"/>
            </a:endParaRPr>
          </a:p>
          <a:p>
            <a:r>
              <a:rPr lang="en-US" sz="2800" dirty="0">
                <a:latin typeface="American Typewriter"/>
                <a:cs typeface="American Typewriter"/>
              </a:rPr>
              <a:t>Amazon announced it would increase UK workforce by 10,000 in 2020*</a:t>
            </a:r>
          </a:p>
          <a:p>
            <a:endParaRPr lang="en-US" sz="2600" dirty="0">
              <a:latin typeface="American Typewriter"/>
              <a:cs typeface="American Typewriter"/>
            </a:endParaRPr>
          </a:p>
          <a:p>
            <a:r>
              <a:rPr lang="en-US" sz="2800" dirty="0">
                <a:latin typeface="American Typewriter"/>
                <a:cs typeface="American Typewriter"/>
              </a:rPr>
              <a:t>There are currently 188,000 courier vacancies in the UK </a:t>
            </a:r>
            <a:r>
              <a:rPr lang="en-US" sz="1100" dirty="0">
                <a:latin typeface="American Typewriter"/>
                <a:cs typeface="American Typewriter"/>
              </a:rPr>
              <a:t>(Source: </a:t>
            </a:r>
            <a:r>
              <a:rPr lang="en-US" sz="1100" dirty="0" err="1">
                <a:latin typeface="American Typewriter"/>
                <a:cs typeface="American Typewriter"/>
              </a:rPr>
              <a:t>Quadrotech</a:t>
            </a:r>
            <a:r>
              <a:rPr lang="en-US" sz="1100" dirty="0">
                <a:latin typeface="American Typewriter"/>
                <a:cs typeface="American Typewriter"/>
              </a:rPr>
              <a:t>)</a:t>
            </a:r>
          </a:p>
          <a:p>
            <a:pPr marL="0" indent="0">
              <a:buNone/>
            </a:pPr>
            <a:endParaRPr lang="en-US" sz="1200" dirty="0">
              <a:latin typeface="American Typewriter"/>
              <a:cs typeface="American Typewriter"/>
            </a:endParaRPr>
          </a:p>
          <a:p>
            <a:pPr marL="0" indent="0">
              <a:buNone/>
            </a:pPr>
            <a:endParaRPr lang="en-US" sz="1200" dirty="0">
              <a:latin typeface="American Typewriter"/>
              <a:cs typeface="American Typewriter"/>
            </a:endParaRPr>
          </a:p>
          <a:p>
            <a:pPr marL="0" indent="0">
              <a:buNone/>
            </a:pPr>
            <a:endParaRPr lang="en-US" sz="1200" dirty="0">
              <a:latin typeface="American Typewriter"/>
              <a:cs typeface="American Typewriter"/>
            </a:endParaRPr>
          </a:p>
          <a:p>
            <a:pPr marL="0" indent="0">
              <a:buNone/>
            </a:pPr>
            <a:r>
              <a:rPr lang="en-US" sz="1200" dirty="0">
                <a:latin typeface="American Typewriter"/>
                <a:cs typeface="American Typewriter"/>
              </a:rPr>
              <a:t>*only some will be for directly employed Amazon Logistics positions</a:t>
            </a:r>
          </a:p>
        </p:txBody>
      </p:sp>
    </p:spTree>
    <p:extLst>
      <p:ext uri="{BB962C8B-B14F-4D97-AF65-F5344CB8AC3E}">
        <p14:creationId xmlns:p14="http://schemas.microsoft.com/office/powerpoint/2010/main" val="371533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Pets At Home, Stafford</a:t>
            </a:r>
          </a:p>
        </p:txBody>
      </p:sp>
      <p:pic>
        <p:nvPicPr>
          <p:cNvPr id="4" name="Content Placeholder 3" descr="Stoke-Pets-at-Home-2-702x336.jpg"/>
          <p:cNvPicPr>
            <a:picLocks noGrp="1" noChangeAspect="1"/>
          </p:cNvPicPr>
          <p:nvPr>
            <p:ph idx="1"/>
          </p:nvPr>
        </p:nvPicPr>
        <p:blipFill>
          <a:blip r:embed="rId3">
            <a:extLst>
              <a:ext uri="{28A0092B-C50C-407E-A947-70E740481C1C}">
                <a14:useLocalDpi xmlns:a14="http://schemas.microsoft.com/office/drawing/2010/main" val="0"/>
              </a:ext>
            </a:extLst>
          </a:blip>
          <a:srcRect l="6485" r="6485"/>
          <a:stretch>
            <a:fillRect/>
          </a:stretch>
        </p:blipFill>
        <p:spPr/>
      </p:pic>
    </p:spTree>
    <p:extLst>
      <p:ext uri="{BB962C8B-B14F-4D97-AF65-F5344CB8AC3E}">
        <p14:creationId xmlns:p14="http://schemas.microsoft.com/office/powerpoint/2010/main" val="266481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Pandemic Puppy</a:t>
            </a:r>
          </a:p>
        </p:txBody>
      </p:sp>
      <p:sp>
        <p:nvSpPr>
          <p:cNvPr id="3" name="Content Placeholder 2"/>
          <p:cNvSpPr>
            <a:spLocks noGrp="1"/>
          </p:cNvSpPr>
          <p:nvPr>
            <p:ph idx="1"/>
          </p:nvPr>
        </p:nvSpPr>
        <p:spPr/>
        <p:txBody>
          <a:bodyPr>
            <a:normAutofit/>
          </a:bodyPr>
          <a:lstStyle/>
          <a:p>
            <a:pPr lvl="0"/>
            <a:r>
              <a:rPr lang="en-GB" sz="2400" dirty="0">
                <a:latin typeface="American Typewriter"/>
                <a:cs typeface="American Typewriter"/>
              </a:rPr>
              <a:t>In February 2020 the PDSA reported that 51% of UK adults own a pet.</a:t>
            </a:r>
          </a:p>
          <a:p>
            <a:pPr lvl="1"/>
            <a:r>
              <a:rPr lang="en-GB" sz="2400" dirty="0">
                <a:latin typeface="American Typewriter"/>
                <a:cs typeface="American Typewriter"/>
              </a:rPr>
              <a:t>26% have a cat - 10.9 million pet cats</a:t>
            </a:r>
          </a:p>
          <a:p>
            <a:pPr lvl="1"/>
            <a:r>
              <a:rPr lang="en-GB" sz="2400" dirty="0">
                <a:latin typeface="American Typewriter"/>
                <a:cs typeface="American Typewriter"/>
              </a:rPr>
              <a:t>24% have a dog - 10.1 million pet dogs</a:t>
            </a:r>
          </a:p>
          <a:p>
            <a:pPr lvl="1"/>
            <a:endParaRPr lang="en-GB" sz="2400" dirty="0">
              <a:latin typeface="American Typewriter"/>
              <a:cs typeface="American Typewriter"/>
            </a:endParaRPr>
          </a:p>
          <a:p>
            <a:r>
              <a:rPr lang="en-GB" sz="2400" dirty="0">
                <a:latin typeface="American Typewriter"/>
                <a:cs typeface="American Typewriter"/>
              </a:rPr>
              <a:t>5.7 million new pets were bought between March and September 2020 - including 2.2 million pet dogs </a:t>
            </a:r>
            <a:r>
              <a:rPr lang="en-GB" sz="1000" dirty="0">
                <a:latin typeface="American Typewriter"/>
                <a:cs typeface="American Typewriter"/>
              </a:rPr>
              <a:t>(Source: FT)</a:t>
            </a:r>
          </a:p>
          <a:p>
            <a:endParaRPr lang="en-GB" sz="1000" dirty="0">
              <a:latin typeface="American Typewriter"/>
              <a:cs typeface="American Typewriter"/>
            </a:endParaRPr>
          </a:p>
          <a:p>
            <a:r>
              <a:rPr lang="en-GB" sz="2400" dirty="0">
                <a:latin typeface="American Typewriter"/>
                <a:cs typeface="American Typewriter"/>
              </a:rPr>
              <a:t>a 78% increase in people registering new pets with insurers in the week prior to the first lockdown</a:t>
            </a:r>
            <a:r>
              <a:rPr lang="en-GB" sz="2400" dirty="0">
                <a:effectLst/>
                <a:latin typeface="American Typewriter"/>
                <a:cs typeface="American Typewriter"/>
              </a:rPr>
              <a:t> </a:t>
            </a:r>
            <a:endParaRPr lang="en-GB" sz="2400" dirty="0">
              <a:latin typeface="American Typewriter"/>
              <a:cs typeface="American Typewriter"/>
            </a:endParaRPr>
          </a:p>
        </p:txBody>
      </p:sp>
    </p:spTree>
    <p:extLst>
      <p:ext uri="{BB962C8B-B14F-4D97-AF65-F5344CB8AC3E}">
        <p14:creationId xmlns:p14="http://schemas.microsoft.com/office/powerpoint/2010/main" val="376495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Pandemic Puppy</a:t>
            </a:r>
          </a:p>
        </p:txBody>
      </p:sp>
      <p:pic>
        <p:nvPicPr>
          <p:cNvPr id="4" name="Content Placeholder 3" descr="Xavier  Gemma.jpg"/>
          <p:cNvPicPr>
            <a:picLocks noGrp="1" noChangeAspect="1"/>
          </p:cNvPicPr>
          <p:nvPr>
            <p:ph sz="half" idx="1"/>
          </p:nvPr>
        </p:nvPicPr>
        <p:blipFill>
          <a:blip r:embed="rId3">
            <a:extLst>
              <a:ext uri="{28A0092B-C50C-407E-A947-70E740481C1C}">
                <a14:useLocalDpi xmlns:a14="http://schemas.microsoft.com/office/drawing/2010/main" val="0"/>
              </a:ext>
            </a:extLst>
          </a:blip>
          <a:srcRect l="19985" r="19985"/>
          <a:stretch>
            <a:fillRect/>
          </a:stretch>
        </p:blipFill>
        <p:spPr/>
      </p:pic>
      <p:sp>
        <p:nvSpPr>
          <p:cNvPr id="5" name="Content Placeholder 4"/>
          <p:cNvSpPr>
            <a:spLocks noGrp="1"/>
          </p:cNvSpPr>
          <p:nvPr>
            <p:ph sz="half" idx="2"/>
          </p:nvPr>
        </p:nvSpPr>
        <p:spPr/>
        <p:txBody>
          <a:bodyPr>
            <a:normAutofit fontScale="92500"/>
          </a:bodyPr>
          <a:lstStyle/>
          <a:p>
            <a:r>
              <a:rPr lang="en-GB" sz="2600" dirty="0">
                <a:latin typeface="American Typewriter"/>
                <a:cs typeface="American Typewriter"/>
              </a:rPr>
              <a:t>UK pet industry valued at £6.3 billion in 2019</a:t>
            </a:r>
          </a:p>
          <a:p>
            <a:r>
              <a:rPr lang="en-GB" sz="2600" dirty="0">
                <a:latin typeface="American Typewriter"/>
                <a:cs typeface="American Typewriter"/>
              </a:rPr>
              <a:t>Pet owners spend:</a:t>
            </a:r>
          </a:p>
          <a:p>
            <a:pPr lvl="1"/>
            <a:r>
              <a:rPr lang="en-GB" sz="2600" dirty="0">
                <a:latin typeface="American Typewriter"/>
                <a:cs typeface="American Typewriter"/>
              </a:rPr>
              <a:t>£2.8 billion on pet food every year</a:t>
            </a:r>
          </a:p>
          <a:p>
            <a:pPr lvl="1"/>
            <a:r>
              <a:rPr lang="en-GB" sz="2600" dirty="0">
                <a:latin typeface="American Typewriter"/>
                <a:cs typeface="American Typewriter"/>
              </a:rPr>
              <a:t>£2.5 billion on veterinary care every year</a:t>
            </a:r>
          </a:p>
          <a:p>
            <a:r>
              <a:rPr lang="en-US" sz="2600" dirty="0">
                <a:latin typeface="American Typewriter"/>
                <a:cs typeface="American Typewriter"/>
              </a:rPr>
              <a:t>Spending on pets has grown by 7% annually over last five years</a:t>
            </a:r>
            <a:endParaRPr lang="en-GB" sz="2600" dirty="0">
              <a:latin typeface="American Typewriter"/>
              <a:cs typeface="American Typewriter"/>
            </a:endParaRPr>
          </a:p>
          <a:p>
            <a:endParaRPr lang="en-US" dirty="0"/>
          </a:p>
        </p:txBody>
      </p:sp>
    </p:spTree>
    <p:extLst>
      <p:ext uri="{BB962C8B-B14F-4D97-AF65-F5344CB8AC3E}">
        <p14:creationId xmlns:p14="http://schemas.microsoft.com/office/powerpoint/2010/main" val="217176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Pandemic Puppy</a:t>
            </a:r>
          </a:p>
        </p:txBody>
      </p:sp>
      <p:sp>
        <p:nvSpPr>
          <p:cNvPr id="3" name="Content Placeholder 2"/>
          <p:cNvSpPr>
            <a:spLocks noGrp="1"/>
          </p:cNvSpPr>
          <p:nvPr>
            <p:ph idx="1"/>
          </p:nvPr>
        </p:nvSpPr>
        <p:spPr/>
        <p:txBody>
          <a:bodyPr>
            <a:normAutofit/>
          </a:bodyPr>
          <a:lstStyle/>
          <a:p>
            <a:r>
              <a:rPr lang="en-GB" sz="2400" dirty="0">
                <a:latin typeface="American Typewriter"/>
                <a:cs typeface="American Typewriter"/>
              </a:rPr>
              <a:t>Globally, pet supplies saw a 60% increase in online sales in 2020 </a:t>
            </a:r>
            <a:r>
              <a:rPr lang="en-GB" sz="1100" dirty="0">
                <a:latin typeface="American Typewriter"/>
                <a:cs typeface="American Typewriter"/>
              </a:rPr>
              <a:t>(Source: </a:t>
            </a:r>
            <a:r>
              <a:rPr lang="en-GB" sz="1100" dirty="0" err="1">
                <a:latin typeface="American Typewriter"/>
                <a:cs typeface="American Typewriter"/>
              </a:rPr>
              <a:t>Nosto</a:t>
            </a:r>
            <a:r>
              <a:rPr lang="en-GB" sz="1100" dirty="0">
                <a:latin typeface="American Typewriter"/>
                <a:cs typeface="American Typewriter"/>
              </a:rPr>
              <a:t>)</a:t>
            </a:r>
            <a:r>
              <a:rPr lang="en-GB" sz="1100" dirty="0">
                <a:effectLst/>
                <a:latin typeface="American Typewriter"/>
                <a:cs typeface="American Typewriter"/>
              </a:rPr>
              <a:t> </a:t>
            </a:r>
          </a:p>
          <a:p>
            <a:endParaRPr lang="en-GB" sz="1100" dirty="0">
              <a:effectLst/>
              <a:latin typeface="American Typewriter"/>
              <a:cs typeface="American Typewriter"/>
            </a:endParaRPr>
          </a:p>
          <a:p>
            <a:r>
              <a:rPr lang="en-US" sz="2400" dirty="0" err="1">
                <a:latin typeface="American Typewriter"/>
                <a:cs typeface="American Typewriter"/>
              </a:rPr>
              <a:t>PetShop.co.uk</a:t>
            </a:r>
            <a:r>
              <a:rPr lang="en-US" sz="2400" dirty="0">
                <a:latin typeface="American Typewriter"/>
                <a:cs typeface="American Typewriter"/>
              </a:rPr>
              <a:t> saw 300% uptick in sales at the height of the first lockdown </a:t>
            </a:r>
            <a:r>
              <a:rPr lang="en-US" sz="1100" dirty="0">
                <a:latin typeface="American Typewriter"/>
                <a:cs typeface="American Typewriter"/>
              </a:rPr>
              <a:t>(Source: </a:t>
            </a:r>
            <a:r>
              <a:rPr lang="en-US" sz="1100" dirty="0" err="1">
                <a:latin typeface="American Typewriter"/>
                <a:cs typeface="American Typewriter"/>
              </a:rPr>
              <a:t>Petshop.co.uk</a:t>
            </a:r>
            <a:r>
              <a:rPr lang="en-US" sz="1100" dirty="0">
                <a:latin typeface="American Typewriter"/>
                <a:cs typeface="American Typewriter"/>
              </a:rPr>
              <a:t>)</a:t>
            </a:r>
          </a:p>
          <a:p>
            <a:endParaRPr lang="en-US" sz="1100" dirty="0">
              <a:latin typeface="American Typewriter"/>
              <a:cs typeface="American Typewriter"/>
            </a:endParaRPr>
          </a:p>
          <a:p>
            <a:r>
              <a:rPr lang="en-US" sz="2400" dirty="0">
                <a:latin typeface="American Typewriter"/>
                <a:cs typeface="American Typewriter"/>
              </a:rPr>
              <a:t>Pets At Home saw </a:t>
            </a:r>
            <a:r>
              <a:rPr lang="en-US" sz="2400" dirty="0" err="1">
                <a:latin typeface="American Typewriter"/>
                <a:cs typeface="American Typewriter"/>
              </a:rPr>
              <a:t>omnichannel</a:t>
            </a:r>
            <a:r>
              <a:rPr lang="en-US" sz="2400" dirty="0">
                <a:latin typeface="American Typewriter"/>
                <a:cs typeface="American Typewriter"/>
              </a:rPr>
              <a:t> revenue growth of 65.8% to £77.1m, representing 15.2% of total Retail revenue in the last six months of 2020 </a:t>
            </a:r>
            <a:r>
              <a:rPr lang="en-US" sz="1100" dirty="0">
                <a:latin typeface="American Typewriter"/>
                <a:cs typeface="American Typewriter"/>
              </a:rPr>
              <a:t>(Source: Pets At Home)</a:t>
            </a:r>
          </a:p>
          <a:p>
            <a:endParaRPr lang="en-US" sz="1100" dirty="0">
              <a:latin typeface="American Typewriter"/>
              <a:cs typeface="American Typewriter"/>
            </a:endParaRPr>
          </a:p>
          <a:p>
            <a:endParaRPr lang="en-US" dirty="0"/>
          </a:p>
        </p:txBody>
      </p:sp>
    </p:spTree>
    <p:extLst>
      <p:ext uri="{BB962C8B-B14F-4D97-AF65-F5344CB8AC3E}">
        <p14:creationId xmlns:p14="http://schemas.microsoft.com/office/powerpoint/2010/main" val="34692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merican Typewriter"/>
                <a:cs typeface="American Typewriter"/>
              </a:rPr>
              <a:t>An Extraordinary Year</a:t>
            </a:r>
          </a:p>
        </p:txBody>
      </p:sp>
    </p:spTree>
    <p:extLst>
      <p:ext uri="{BB962C8B-B14F-4D97-AF65-F5344CB8AC3E}">
        <p14:creationId xmlns:p14="http://schemas.microsoft.com/office/powerpoint/2010/main" val="4217431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04919" y="1294210"/>
            <a:ext cx="8229600" cy="4525963"/>
          </a:xfrm>
        </p:spPr>
        <p:txBody>
          <a:bodyPr>
            <a:normAutofit/>
          </a:bodyPr>
          <a:lstStyle/>
          <a:p>
            <a:r>
              <a:rPr lang="en-GB" sz="2400" dirty="0">
                <a:latin typeface="American Typewriter"/>
                <a:cs typeface="American Typewriter"/>
              </a:rPr>
              <a:t>The total combined UK revenue for the 100+ companies surveyed in the Barclays-BDO Logistics Confidence Index is £16.4bn - even under current conditions</a:t>
            </a:r>
          </a:p>
          <a:p>
            <a:pPr marL="0" indent="0">
              <a:buNone/>
            </a:pPr>
            <a:endParaRPr lang="en-GB" sz="2400" dirty="0">
              <a:latin typeface="American Typewriter"/>
              <a:cs typeface="American Typewriter"/>
            </a:endParaRPr>
          </a:p>
          <a:p>
            <a:r>
              <a:rPr lang="en-GB" sz="2400" dirty="0">
                <a:latin typeface="American Typewriter"/>
                <a:cs typeface="American Typewriter"/>
              </a:rPr>
              <a:t>Nearly half (49%) still expect to see profits increase over the next 12 months. </a:t>
            </a:r>
            <a:r>
              <a:rPr lang="en-GB" sz="1000" dirty="0">
                <a:latin typeface="American Typewriter"/>
                <a:cs typeface="American Typewriter"/>
              </a:rPr>
              <a:t>(Source: Barclays-BDO Logistics Confidence Index )</a:t>
            </a:r>
          </a:p>
          <a:p>
            <a:pPr marL="0" indent="0">
              <a:buNone/>
            </a:pPr>
            <a:endParaRPr lang="en-GB" sz="2400" dirty="0">
              <a:latin typeface="American Typewriter"/>
              <a:cs typeface="American Typewriter"/>
            </a:endParaRPr>
          </a:p>
          <a:p>
            <a:r>
              <a:rPr lang="en-GB" sz="2400" dirty="0">
                <a:latin typeface="American Typewriter"/>
                <a:cs typeface="American Typewriter"/>
              </a:rPr>
              <a:t>Total take-up of logistics warehouse space over 50,000 sq ft in the UK in 2020 reached 56.6 million sq ft </a:t>
            </a:r>
            <a:r>
              <a:rPr lang="en-GB" sz="1000" dirty="0">
                <a:latin typeface="American Typewriter"/>
                <a:cs typeface="American Typewriter"/>
              </a:rPr>
              <a:t>(Source: Gerald Eve)</a:t>
            </a:r>
          </a:p>
          <a:p>
            <a:endParaRPr lang="en-GB" dirty="0"/>
          </a:p>
          <a:p>
            <a:endParaRPr lang="en-US" dirty="0"/>
          </a:p>
        </p:txBody>
      </p:sp>
    </p:spTree>
    <p:extLst>
      <p:ext uri="{BB962C8B-B14F-4D97-AF65-F5344CB8AC3E}">
        <p14:creationId xmlns:p14="http://schemas.microsoft.com/office/powerpoint/2010/main" val="344658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NHS Nationwide</a:t>
            </a:r>
          </a:p>
        </p:txBody>
      </p:sp>
      <p:pic>
        <p:nvPicPr>
          <p:cNvPr id="4" name="Content Placeholder 3" descr="nhs-1.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209329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DB4F0-1455-EF40-AA0F-D804FA32C854}"/>
              </a:ext>
            </a:extLst>
          </p:cNvPr>
          <p:cNvSpPr>
            <a:spLocks noGrp="1"/>
          </p:cNvSpPr>
          <p:nvPr>
            <p:ph type="title"/>
          </p:nvPr>
        </p:nvSpPr>
        <p:spPr/>
        <p:txBody>
          <a:bodyPr/>
          <a:lstStyle/>
          <a:p>
            <a:r>
              <a:rPr lang="en-US" dirty="0">
                <a:latin typeface="American Typewriter" panose="02090604020004020304" pitchFamily="18" charset="77"/>
              </a:rPr>
              <a:t>Any questions?</a:t>
            </a:r>
          </a:p>
        </p:txBody>
      </p:sp>
      <p:pic>
        <p:nvPicPr>
          <p:cNvPr id="4" name="Picture 3" descr="A picture containing text, clipart&#10;&#10;Description automatically generated">
            <a:extLst>
              <a:ext uri="{FF2B5EF4-FFF2-40B4-BE49-F238E27FC236}">
                <a16:creationId xmlns:a16="http://schemas.microsoft.com/office/drawing/2014/main" id="{8A6015EE-059E-FC41-8F1E-E001588900B6}"/>
              </a:ext>
            </a:extLst>
          </p:cNvPr>
          <p:cNvPicPr>
            <a:picLocks noChangeAspect="1"/>
          </p:cNvPicPr>
          <p:nvPr/>
        </p:nvPicPr>
        <p:blipFill>
          <a:blip r:embed="rId2"/>
          <a:stretch>
            <a:fillRect/>
          </a:stretch>
        </p:blipFill>
        <p:spPr>
          <a:xfrm>
            <a:off x="7083972" y="6144829"/>
            <a:ext cx="1828800" cy="622300"/>
          </a:xfrm>
          <a:prstGeom prst="rect">
            <a:avLst/>
          </a:prstGeom>
        </p:spPr>
      </p:pic>
    </p:spTree>
    <p:extLst>
      <p:ext uri="{BB962C8B-B14F-4D97-AF65-F5344CB8AC3E}">
        <p14:creationId xmlns:p14="http://schemas.microsoft.com/office/powerpoint/2010/main" val="326694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DF87-F09C-2442-8BFC-21764A698F0B}"/>
              </a:ext>
            </a:extLst>
          </p:cNvPr>
          <p:cNvSpPr>
            <a:spLocks noGrp="1"/>
          </p:cNvSpPr>
          <p:nvPr>
            <p:ph type="title"/>
          </p:nvPr>
        </p:nvSpPr>
        <p:spPr/>
        <p:txBody>
          <a:bodyPr/>
          <a:lstStyle/>
          <a:p>
            <a:r>
              <a:rPr lang="en-US" dirty="0">
                <a:latin typeface="American Typewriter" panose="02090604020004020304" pitchFamily="18" charset="77"/>
              </a:rPr>
              <a:t>Thank you to our sponsors</a:t>
            </a:r>
          </a:p>
        </p:txBody>
      </p:sp>
      <p:pic>
        <p:nvPicPr>
          <p:cNvPr id="5" name="Picture 4" descr="Logo, company name&#10;&#10;Description automatically generated">
            <a:extLst>
              <a:ext uri="{FF2B5EF4-FFF2-40B4-BE49-F238E27FC236}">
                <a16:creationId xmlns:a16="http://schemas.microsoft.com/office/drawing/2014/main" id="{A35FEB1F-D843-C745-B3FD-E9434653E34F}"/>
              </a:ext>
            </a:extLst>
          </p:cNvPr>
          <p:cNvPicPr>
            <a:picLocks noChangeAspect="1"/>
          </p:cNvPicPr>
          <p:nvPr/>
        </p:nvPicPr>
        <p:blipFill>
          <a:blip r:embed="rId2"/>
          <a:stretch>
            <a:fillRect/>
          </a:stretch>
        </p:blipFill>
        <p:spPr>
          <a:xfrm>
            <a:off x="55322" y="2331653"/>
            <a:ext cx="9088678" cy="2828926"/>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F6429CA9-891B-FE4C-8B5C-3CBD25B45162}"/>
              </a:ext>
            </a:extLst>
          </p:cNvPr>
          <p:cNvPicPr>
            <a:picLocks noChangeAspect="1"/>
          </p:cNvPicPr>
          <p:nvPr/>
        </p:nvPicPr>
        <p:blipFill>
          <a:blip r:embed="rId3"/>
          <a:stretch>
            <a:fillRect/>
          </a:stretch>
        </p:blipFill>
        <p:spPr>
          <a:xfrm>
            <a:off x="7083972" y="6144829"/>
            <a:ext cx="1828800" cy="622300"/>
          </a:xfrm>
          <a:prstGeom prst="rect">
            <a:avLst/>
          </a:prstGeom>
        </p:spPr>
      </p:pic>
    </p:spTree>
    <p:extLst>
      <p:ext uri="{BB962C8B-B14F-4D97-AF65-F5344CB8AC3E}">
        <p14:creationId xmlns:p14="http://schemas.microsoft.com/office/powerpoint/2010/main" val="222641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Royal Mail, DIRFT III</a:t>
            </a:r>
          </a:p>
        </p:txBody>
      </p:sp>
      <p:pic>
        <p:nvPicPr>
          <p:cNvPr id="4" name="Content Placeholder 3" descr="New rail freight terminal 1.pn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18066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merican Typewriter"/>
                <a:cs typeface="American Typewriter"/>
              </a:rPr>
              <a:t>Parcel power</a:t>
            </a:r>
          </a:p>
        </p:txBody>
      </p:sp>
      <p:sp>
        <p:nvSpPr>
          <p:cNvPr id="9" name="Content Placeholder 8"/>
          <p:cNvSpPr>
            <a:spLocks noGrp="1"/>
          </p:cNvSpPr>
          <p:nvPr>
            <p:ph idx="1"/>
          </p:nvPr>
        </p:nvSpPr>
        <p:spPr/>
        <p:txBody>
          <a:bodyPr>
            <a:normAutofit/>
          </a:bodyPr>
          <a:lstStyle/>
          <a:p>
            <a:pPr marL="0" indent="0" algn="ctr">
              <a:buNone/>
            </a:pPr>
            <a:endParaRPr lang="en-GB" sz="1200" dirty="0">
              <a:effectLst/>
              <a:latin typeface="Cambria"/>
              <a:ea typeface="ＭＳ 明朝"/>
              <a:cs typeface="Times New Roman"/>
            </a:endParaRPr>
          </a:p>
          <a:p>
            <a:pPr marL="0" indent="0" algn="ctr">
              <a:buNone/>
            </a:pPr>
            <a:r>
              <a:rPr lang="en-US" sz="2400" dirty="0">
                <a:latin typeface="American Typewriter"/>
                <a:cs typeface="American Typewriter"/>
              </a:rPr>
              <a:t>Total of 2.8 billion parcels were sent in the UK in the fiscal year 2019/2020 – an increase of 209 million parcels relative to the year before – around 7.5% increase</a:t>
            </a:r>
            <a:endParaRPr lang="en-US" sz="1800" dirty="0">
              <a:latin typeface="American Typewriter"/>
              <a:cs typeface="American Typewriter"/>
            </a:endParaRPr>
          </a:p>
          <a:p>
            <a:pPr marL="0" indent="0" algn="ctr">
              <a:buNone/>
            </a:pPr>
            <a:r>
              <a:rPr lang="en-US" sz="2400" dirty="0">
                <a:latin typeface="American Typewriter"/>
                <a:cs typeface="American Typewriter"/>
              </a:rPr>
              <a:t>But what about 2020?</a:t>
            </a:r>
            <a:endParaRPr lang="en-US" sz="1800" dirty="0">
              <a:latin typeface="American Typewriter"/>
              <a:cs typeface="American Typewriter"/>
            </a:endParaRPr>
          </a:p>
          <a:p>
            <a:pPr algn="ctr"/>
            <a:r>
              <a:rPr lang="en-US" sz="2400" dirty="0">
                <a:latin typeface="American Typewriter"/>
                <a:cs typeface="American Typewriter"/>
              </a:rPr>
              <a:t>Royal Mail parcel revenue increases to 37% </a:t>
            </a:r>
            <a:r>
              <a:rPr lang="en-US" sz="1000" dirty="0">
                <a:latin typeface="American Typewriter"/>
                <a:cs typeface="American Typewriter"/>
              </a:rPr>
              <a:t>(Source: Royal Mail)</a:t>
            </a:r>
          </a:p>
          <a:p>
            <a:pPr algn="ctr"/>
            <a:r>
              <a:rPr lang="en-US" sz="2400" dirty="0">
                <a:latin typeface="American Typewriter"/>
                <a:cs typeface="American Typewriter"/>
              </a:rPr>
              <a:t>Hermes parcel numbers increase 250m to 630m – up 39% </a:t>
            </a:r>
            <a:r>
              <a:rPr lang="en-US" sz="1000" dirty="0">
                <a:latin typeface="American Typewriter"/>
                <a:cs typeface="American Typewriter"/>
              </a:rPr>
              <a:t>(Source: Hermes)</a:t>
            </a:r>
          </a:p>
          <a:p>
            <a:pPr algn="ctr"/>
            <a:r>
              <a:rPr lang="en-GB" sz="2400" dirty="0">
                <a:latin typeface="American Typewriter"/>
                <a:cs typeface="American Typewriter"/>
              </a:rPr>
              <a:t>DHL Express sees global network to rise by over 50% </a:t>
            </a:r>
            <a:r>
              <a:rPr lang="en-GB" sz="1000" dirty="0">
                <a:latin typeface="American Typewriter"/>
                <a:cs typeface="American Typewriter"/>
              </a:rPr>
              <a:t>(Source: DHL)</a:t>
            </a:r>
            <a:endParaRPr lang="en-US" sz="1000" dirty="0">
              <a:latin typeface="American Typewriter"/>
              <a:cs typeface="American Typewriter"/>
            </a:endParaRPr>
          </a:p>
          <a:p>
            <a:pPr algn="just"/>
            <a:endParaRPr lang="en-US" sz="2000" dirty="0">
              <a:latin typeface="American Typewriter"/>
              <a:cs typeface="American Typewriter"/>
            </a:endParaRPr>
          </a:p>
          <a:p>
            <a:pPr marL="0" indent="0" algn="ctr">
              <a:buNone/>
            </a:pPr>
            <a:endParaRPr lang="en-US" sz="1800" dirty="0">
              <a:latin typeface="American Typewriter"/>
              <a:cs typeface="American Typewriter"/>
            </a:endParaRPr>
          </a:p>
          <a:p>
            <a:pPr marL="0" indent="0" algn="ctr">
              <a:buNone/>
            </a:pPr>
            <a:endParaRPr lang="en-US" sz="1200" dirty="0">
              <a:latin typeface="American Typewriter"/>
              <a:cs typeface="American Typewriter"/>
            </a:endParaRPr>
          </a:p>
          <a:p>
            <a:pPr marL="0" indent="0" algn="ctr">
              <a:buNone/>
            </a:pPr>
            <a:endParaRPr lang="en-US" sz="1200" dirty="0">
              <a:latin typeface="American Typewriter"/>
              <a:cs typeface="American Typewriter"/>
            </a:endParaRPr>
          </a:p>
        </p:txBody>
      </p:sp>
    </p:spTree>
    <p:extLst>
      <p:ext uri="{BB962C8B-B14F-4D97-AF65-F5344CB8AC3E}">
        <p14:creationId xmlns:p14="http://schemas.microsoft.com/office/powerpoint/2010/main" val="262278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Online sales</a:t>
            </a:r>
          </a:p>
        </p:txBody>
      </p:sp>
      <p:sp>
        <p:nvSpPr>
          <p:cNvPr id="3" name="Content Placeholder 2"/>
          <p:cNvSpPr>
            <a:spLocks noGrp="1"/>
          </p:cNvSpPr>
          <p:nvPr>
            <p:ph idx="1"/>
          </p:nvPr>
        </p:nvSpPr>
        <p:spPr/>
        <p:txBody>
          <a:bodyPr>
            <a:normAutofit/>
          </a:bodyPr>
          <a:lstStyle/>
          <a:p>
            <a:r>
              <a:rPr lang="en-US" sz="2600" dirty="0">
                <a:latin typeface="American Typewriter"/>
                <a:cs typeface="American Typewriter"/>
              </a:rPr>
              <a:t>Online sales increased 74.4% y-o-y to November 2020</a:t>
            </a:r>
            <a:r>
              <a:rPr lang="en-US" dirty="0">
                <a:latin typeface="American Typewriter"/>
                <a:cs typeface="American Typewriter"/>
              </a:rPr>
              <a:t> </a:t>
            </a:r>
            <a:r>
              <a:rPr lang="en-US" sz="1100" dirty="0">
                <a:latin typeface="American Typewriter"/>
                <a:cs typeface="American Typewriter"/>
              </a:rPr>
              <a:t>(Source: </a:t>
            </a:r>
            <a:r>
              <a:rPr lang="en-US" sz="1100" dirty="0" err="1">
                <a:latin typeface="American Typewriter"/>
                <a:cs typeface="American Typewriter"/>
              </a:rPr>
              <a:t>Statista</a:t>
            </a:r>
            <a:r>
              <a:rPr lang="en-US" sz="1100" dirty="0">
                <a:latin typeface="American Typewriter"/>
                <a:cs typeface="American Typewriter"/>
              </a:rPr>
              <a:t>)</a:t>
            </a:r>
          </a:p>
          <a:p>
            <a:r>
              <a:rPr lang="en-US" sz="2600" dirty="0">
                <a:latin typeface="American Typewriter"/>
                <a:cs typeface="American Typewriter"/>
              </a:rPr>
              <a:t>Online sales as a % of total retail sales 36.2% </a:t>
            </a:r>
            <a:r>
              <a:rPr lang="en-US" sz="1100" dirty="0">
                <a:latin typeface="American Typewriter"/>
                <a:cs typeface="American Typewriter"/>
              </a:rPr>
              <a:t>(Source: ONS)</a:t>
            </a:r>
          </a:p>
          <a:p>
            <a:r>
              <a:rPr lang="en-US" sz="2600" dirty="0">
                <a:latin typeface="American Typewriter"/>
                <a:cs typeface="American Typewriter"/>
              </a:rPr>
              <a:t>John Lewis online sales are 60-70% - up from 40% pre-pandemic </a:t>
            </a:r>
            <a:r>
              <a:rPr lang="en-US" sz="1100" dirty="0">
                <a:latin typeface="American Typewriter"/>
                <a:cs typeface="American Typewriter"/>
              </a:rPr>
              <a:t>(Source: John Lewis)</a:t>
            </a:r>
          </a:p>
          <a:p>
            <a:r>
              <a:rPr lang="en-US" sz="2400" dirty="0">
                <a:latin typeface="American Typewriter"/>
                <a:cs typeface="American Typewriter"/>
              </a:rPr>
              <a:t>Next </a:t>
            </a:r>
            <a:r>
              <a:rPr lang="en-US" sz="2400" dirty="0" err="1">
                <a:latin typeface="American Typewriter"/>
                <a:cs typeface="American Typewriter"/>
              </a:rPr>
              <a:t>plc</a:t>
            </a:r>
            <a:r>
              <a:rPr lang="en-US" sz="2400" dirty="0">
                <a:latin typeface="American Typewriter"/>
                <a:cs typeface="American Typewriter"/>
              </a:rPr>
              <a:t> online sales 7% higher than retail sales at 49% increasing 10% y-o-y </a:t>
            </a:r>
            <a:r>
              <a:rPr lang="en-US" sz="1100" dirty="0">
                <a:latin typeface="American Typewriter"/>
                <a:cs typeface="American Typewriter"/>
              </a:rPr>
              <a:t>(Source: Next </a:t>
            </a:r>
            <a:r>
              <a:rPr lang="en-US" sz="1100" dirty="0" err="1">
                <a:latin typeface="American Typewriter"/>
                <a:cs typeface="American Typewriter"/>
              </a:rPr>
              <a:t>plc</a:t>
            </a:r>
            <a:r>
              <a:rPr lang="en-US" sz="1100" dirty="0">
                <a:latin typeface="American Typewriter"/>
                <a:cs typeface="American Typewriter"/>
              </a:rPr>
              <a:t>)</a:t>
            </a:r>
          </a:p>
          <a:p>
            <a:r>
              <a:rPr lang="en-US" sz="2400" dirty="0">
                <a:latin typeface="American Typewriter"/>
                <a:cs typeface="American Typewriter"/>
              </a:rPr>
              <a:t>M&amp;S online sales increase 34.7% - non grocery </a:t>
            </a:r>
            <a:r>
              <a:rPr lang="en-US" sz="1100" dirty="0">
                <a:latin typeface="American Typewriter"/>
                <a:cs typeface="American Typewriter"/>
              </a:rPr>
              <a:t>(Source M&amp;S)</a:t>
            </a:r>
          </a:p>
        </p:txBody>
      </p:sp>
    </p:spTree>
    <p:extLst>
      <p:ext uri="{BB962C8B-B14F-4D97-AF65-F5344CB8AC3E}">
        <p14:creationId xmlns:p14="http://schemas.microsoft.com/office/powerpoint/2010/main" val="129350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6184"/>
            <a:ext cx="8229600" cy="5439979"/>
          </a:xfrm>
        </p:spPr>
        <p:txBody>
          <a:bodyPr>
            <a:normAutofit/>
          </a:bodyPr>
          <a:lstStyle/>
          <a:p>
            <a:pPr marL="0" indent="0" algn="ctr">
              <a:buNone/>
            </a:pPr>
            <a:endParaRPr lang="en-US" b="1" dirty="0">
              <a:solidFill>
                <a:srgbClr val="000000"/>
              </a:solidFill>
              <a:latin typeface="American Typewriter"/>
              <a:cs typeface="American Typewriter"/>
            </a:endParaRPr>
          </a:p>
          <a:p>
            <a:pPr marL="0" indent="0" algn="ctr">
              <a:buNone/>
            </a:pPr>
            <a:r>
              <a:rPr lang="en-US" dirty="0">
                <a:solidFill>
                  <a:srgbClr val="000000"/>
                </a:solidFill>
                <a:latin typeface="American Typewriter"/>
                <a:cs typeface="American Typewriter"/>
              </a:rPr>
              <a:t>Top Parcel Carriers by volume</a:t>
            </a:r>
          </a:p>
          <a:p>
            <a:pPr marL="0" indent="0" algn="ctr">
              <a:buNone/>
            </a:pPr>
            <a:endParaRPr lang="en-US" b="1" dirty="0">
              <a:solidFill>
                <a:srgbClr val="000000"/>
              </a:solidFill>
              <a:latin typeface="American Typewriter"/>
              <a:cs typeface="American Typewriter"/>
            </a:endParaRPr>
          </a:p>
          <a:p>
            <a:pPr marL="457200" lvl="1" indent="0" algn="just">
              <a:buNone/>
            </a:pPr>
            <a:r>
              <a:rPr lang="en-US" dirty="0">
                <a:latin typeface="American Typewriter"/>
                <a:cs typeface="American Typewriter"/>
              </a:rPr>
              <a:t>			</a:t>
            </a:r>
            <a:r>
              <a:rPr lang="en-US" sz="2400" dirty="0">
                <a:latin typeface="American Typewriter"/>
                <a:cs typeface="American Typewriter"/>
              </a:rPr>
              <a:t>Royal Mail			     35%</a:t>
            </a:r>
          </a:p>
          <a:p>
            <a:pPr marL="1828800" lvl="4" indent="0" algn="just">
              <a:buNone/>
            </a:pPr>
            <a:r>
              <a:rPr lang="en-US" sz="2400" dirty="0">
                <a:latin typeface="American Typewriter"/>
                <a:cs typeface="American Typewriter"/>
              </a:rPr>
              <a:t>Amazon Logistics	     15%</a:t>
            </a:r>
          </a:p>
          <a:p>
            <a:pPr marL="1828800" lvl="4" indent="0" algn="just">
              <a:buNone/>
            </a:pPr>
            <a:r>
              <a:rPr lang="en-US" sz="2400" dirty="0">
                <a:latin typeface="American Typewriter"/>
                <a:cs typeface="American Typewriter"/>
              </a:rPr>
              <a:t>Hermes				     10%</a:t>
            </a:r>
          </a:p>
          <a:p>
            <a:pPr marL="1828800" lvl="4" indent="0" algn="just">
              <a:buNone/>
            </a:pPr>
            <a:r>
              <a:rPr lang="en-US" sz="2400" dirty="0">
                <a:latin typeface="American Typewriter"/>
                <a:cs typeface="American Typewriter"/>
              </a:rPr>
              <a:t>UPS					       8%</a:t>
            </a:r>
          </a:p>
          <a:p>
            <a:pPr marL="1828800" lvl="4" indent="0" algn="just">
              <a:buNone/>
            </a:pPr>
            <a:r>
              <a:rPr lang="en-US" sz="2400" dirty="0">
                <a:latin typeface="American Typewriter"/>
                <a:cs typeface="American Typewriter"/>
              </a:rPr>
              <a:t>DHL					       7%</a:t>
            </a:r>
          </a:p>
          <a:p>
            <a:pPr algn="ctr"/>
            <a:endParaRPr lang="en-US" dirty="0">
              <a:latin typeface="American Typewriter"/>
              <a:cs typeface="American Typewriter"/>
            </a:endParaRPr>
          </a:p>
          <a:p>
            <a:pPr marL="0" indent="0" algn="ctr">
              <a:buNone/>
            </a:pPr>
            <a:r>
              <a:rPr lang="en-US" sz="1000" dirty="0"/>
              <a:t> </a:t>
            </a:r>
            <a:r>
              <a:rPr lang="en-US" sz="1000" dirty="0">
                <a:latin typeface="American Typewriter"/>
                <a:cs typeface="American Typewriter"/>
              </a:rPr>
              <a:t>Source: Pitney Bowes Parcel Shipping Index</a:t>
            </a:r>
          </a:p>
          <a:p>
            <a:endParaRPr lang="en-US" dirty="0"/>
          </a:p>
        </p:txBody>
      </p:sp>
    </p:spTree>
    <p:extLst>
      <p:ext uri="{BB962C8B-B14F-4D97-AF65-F5344CB8AC3E}">
        <p14:creationId xmlns:p14="http://schemas.microsoft.com/office/powerpoint/2010/main" val="283643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American Typewriter"/>
                <a:cs typeface="American Typewriter"/>
              </a:rPr>
              <a:t>Space Race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97885365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sz="half" idx="2"/>
          </p:nvPr>
        </p:nvSpPr>
        <p:spPr>
          <a:xfrm>
            <a:off x="272239" y="1600200"/>
            <a:ext cx="4038600" cy="4525963"/>
          </a:xfrm>
        </p:spPr>
        <p:txBody>
          <a:bodyPr>
            <a:normAutofit fontScale="77500" lnSpcReduction="20000"/>
          </a:bodyPr>
          <a:lstStyle/>
          <a:p>
            <a:pPr marL="0" indent="0">
              <a:buNone/>
            </a:pPr>
            <a:r>
              <a:rPr lang="en-US" dirty="0">
                <a:latin typeface="American Typewriter"/>
                <a:cs typeface="American Typewriter"/>
              </a:rPr>
              <a:t>In the year to date Logistics Manager reported on : </a:t>
            </a:r>
          </a:p>
          <a:p>
            <a:endParaRPr lang="en-US" dirty="0">
              <a:latin typeface="American Typewriter"/>
              <a:cs typeface="American Typewriter"/>
            </a:endParaRPr>
          </a:p>
          <a:p>
            <a:pPr marL="342900" indent="-342900">
              <a:buFont typeface="Arial"/>
              <a:buChar char="•"/>
            </a:pPr>
            <a:r>
              <a:rPr lang="en-US" dirty="0">
                <a:latin typeface="American Typewriter"/>
                <a:cs typeface="American Typewriter"/>
              </a:rPr>
              <a:t>4.4 million sq ft of warehouse space take-up by parcel companies </a:t>
            </a:r>
          </a:p>
          <a:p>
            <a:pPr marL="342900" indent="-342900">
              <a:buFont typeface="Arial"/>
              <a:buChar char="•"/>
            </a:pPr>
            <a:endParaRPr lang="en-US" dirty="0">
              <a:latin typeface="American Typewriter"/>
              <a:cs typeface="American Typewriter"/>
            </a:endParaRPr>
          </a:p>
          <a:p>
            <a:pPr marL="342900" indent="-342900">
              <a:buFont typeface="Arial"/>
              <a:buChar char="•"/>
            </a:pPr>
            <a:r>
              <a:rPr lang="en-US" dirty="0">
                <a:latin typeface="American Typewriter"/>
                <a:cs typeface="American Typewriter"/>
              </a:rPr>
              <a:t>29 individual deals involving parcel companies</a:t>
            </a:r>
          </a:p>
          <a:p>
            <a:pPr marL="342900" indent="-342900">
              <a:buFont typeface="Arial"/>
              <a:buChar char="•"/>
            </a:pPr>
            <a:endParaRPr lang="en-US" dirty="0">
              <a:latin typeface="American Typewriter"/>
              <a:cs typeface="American Typewriter"/>
            </a:endParaRPr>
          </a:p>
          <a:p>
            <a:pPr marL="342900" indent="-342900">
              <a:buFont typeface="Arial"/>
              <a:buChar char="•"/>
            </a:pPr>
            <a:r>
              <a:rPr lang="en-US" dirty="0">
                <a:latin typeface="American Typewriter"/>
                <a:cs typeface="American Typewriter"/>
              </a:rPr>
              <a:t>11 separate parcel companies</a:t>
            </a:r>
            <a:endParaRPr lang="en-US" sz="800" dirty="0">
              <a:latin typeface="American Typewriter"/>
              <a:cs typeface="American Typewriter"/>
            </a:endParaRPr>
          </a:p>
        </p:txBody>
      </p:sp>
    </p:spTree>
    <p:extLst>
      <p:ext uri="{BB962C8B-B14F-4D97-AF65-F5344CB8AC3E}">
        <p14:creationId xmlns:p14="http://schemas.microsoft.com/office/powerpoint/2010/main" val="272691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Space Race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32185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075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Space Race</a:t>
            </a:r>
          </a:p>
        </p:txBody>
      </p:sp>
      <p:sp>
        <p:nvSpPr>
          <p:cNvPr id="3" name="Content Placeholder 2"/>
          <p:cNvSpPr>
            <a:spLocks noGrp="1"/>
          </p:cNvSpPr>
          <p:nvPr>
            <p:ph idx="1"/>
          </p:nvPr>
        </p:nvSpPr>
        <p:spPr/>
        <p:txBody>
          <a:bodyPr>
            <a:normAutofit/>
          </a:bodyPr>
          <a:lstStyle/>
          <a:p>
            <a:endParaRPr lang="en-US" sz="1100" dirty="0"/>
          </a:p>
          <a:p>
            <a:pPr marL="0" indent="0">
              <a:buNone/>
            </a:pPr>
            <a:endParaRPr lang="en-US" sz="1200" dirty="0"/>
          </a:p>
          <a:p>
            <a:r>
              <a:rPr lang="en-US" sz="2000" dirty="0">
                <a:latin typeface="American Typewriter"/>
                <a:cs typeface="American Typewriter"/>
              </a:rPr>
              <a:t>DPD announced that it would be looking for 15 new regional depots in 2020 - an increase on the 10 originally planned </a:t>
            </a:r>
            <a:r>
              <a:rPr lang="en-US" sz="1200" dirty="0"/>
              <a:t>(Source: DPD)</a:t>
            </a:r>
          </a:p>
          <a:p>
            <a:r>
              <a:rPr lang="en-US" sz="2000" dirty="0">
                <a:latin typeface="American Typewriter"/>
                <a:cs typeface="American Typewriter"/>
              </a:rPr>
              <a:t>Hermes looked to secure 90 sub depots</a:t>
            </a:r>
            <a:r>
              <a:rPr lang="en-US" dirty="0"/>
              <a:t> </a:t>
            </a:r>
            <a:r>
              <a:rPr lang="en-US" sz="1200" dirty="0"/>
              <a:t>(Source: Logistics Manager)</a:t>
            </a:r>
          </a:p>
          <a:p>
            <a:r>
              <a:rPr lang="en-US" sz="2000" dirty="0">
                <a:latin typeface="American Typewriter"/>
                <a:cs typeface="American Typewriter"/>
              </a:rPr>
              <a:t>DHL announced 5 new depots</a:t>
            </a:r>
            <a:r>
              <a:rPr lang="en-US" dirty="0"/>
              <a:t> </a:t>
            </a:r>
            <a:r>
              <a:rPr lang="en-US" sz="1200" dirty="0"/>
              <a:t>(Source: DHL)</a:t>
            </a:r>
          </a:p>
          <a:p>
            <a:endParaRPr lang="en-US" sz="1200" dirty="0"/>
          </a:p>
          <a:p>
            <a:r>
              <a:rPr lang="en-US" sz="2000" dirty="0">
                <a:latin typeface="American Typewriter"/>
                <a:cs typeface="American Typewriter"/>
              </a:rPr>
              <a:t>Amazon to secure 40 facilities in 2021 </a:t>
            </a:r>
            <a:r>
              <a:rPr lang="en-US" sz="1200" dirty="0"/>
              <a:t>(Source: Logistics Manager)</a:t>
            </a:r>
          </a:p>
        </p:txBody>
      </p:sp>
    </p:spTree>
    <p:extLst>
      <p:ext uri="{BB962C8B-B14F-4D97-AF65-F5344CB8AC3E}">
        <p14:creationId xmlns:p14="http://schemas.microsoft.com/office/powerpoint/2010/main" val="216068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a:cs typeface="American Typewriter"/>
              </a:rPr>
              <a:t>Space Race</a:t>
            </a:r>
          </a:p>
        </p:txBody>
      </p:sp>
      <p:sp>
        <p:nvSpPr>
          <p:cNvPr id="3" name="Content Placeholder 2"/>
          <p:cNvSpPr>
            <a:spLocks noGrp="1"/>
          </p:cNvSpPr>
          <p:nvPr>
            <p:ph idx="1"/>
          </p:nvPr>
        </p:nvSpPr>
        <p:spPr/>
        <p:txBody>
          <a:bodyPr>
            <a:normAutofit/>
          </a:bodyPr>
          <a:lstStyle/>
          <a:p>
            <a:r>
              <a:rPr lang="en-GB" sz="2600" dirty="0" err="1">
                <a:latin typeface="American Typewriter"/>
                <a:cs typeface="American Typewriter"/>
              </a:rPr>
              <a:t>Oxenwood</a:t>
            </a:r>
            <a:r>
              <a:rPr lang="en-GB" sz="2600" dirty="0">
                <a:latin typeface="American Typewriter"/>
                <a:cs typeface="American Typewriter"/>
              </a:rPr>
              <a:t> saw the letting of its 78,650 sq ft warehouse Logistics 15 in Weybridge to Hermes </a:t>
            </a:r>
            <a:r>
              <a:rPr lang="en-GB" sz="2600" dirty="0" err="1">
                <a:latin typeface="American Typewriter"/>
                <a:cs typeface="American Typewriter"/>
              </a:rPr>
              <a:t>Parcelnet</a:t>
            </a:r>
            <a:r>
              <a:rPr lang="en-GB" sz="2600" dirty="0">
                <a:latin typeface="American Typewriter"/>
                <a:cs typeface="American Typewriter"/>
              </a:rPr>
              <a:t> happen within days. </a:t>
            </a:r>
          </a:p>
          <a:p>
            <a:pPr marL="0" indent="0">
              <a:buNone/>
            </a:pPr>
            <a:endParaRPr lang="en-GB" sz="2600" dirty="0">
              <a:latin typeface="American Typewriter"/>
              <a:cs typeface="American Typewriter"/>
            </a:endParaRPr>
          </a:p>
          <a:p>
            <a:r>
              <a:rPr lang="en-GB" sz="2600" dirty="0">
                <a:latin typeface="American Typewriter"/>
                <a:cs typeface="American Typewriter"/>
              </a:rPr>
              <a:t>The unit became vacant  and Hermes, which took a 15 year lease on the building at £15.15 per sq ft, took possession and sorted fit-out to have the building operational within eight weeks.</a:t>
            </a:r>
          </a:p>
          <a:p>
            <a:endParaRPr lang="en-US" dirty="0"/>
          </a:p>
        </p:txBody>
      </p:sp>
    </p:spTree>
    <p:extLst>
      <p:ext uri="{BB962C8B-B14F-4D97-AF65-F5344CB8AC3E}">
        <p14:creationId xmlns:p14="http://schemas.microsoft.com/office/powerpoint/2010/main" val="1689413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1335</TotalTime>
  <Words>1688</Words>
  <Application>Microsoft Macintosh PowerPoint</Application>
  <PresentationFormat>On-screen Show (4:3)</PresentationFormat>
  <Paragraphs>116</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American Typewriter</vt:lpstr>
      <vt:lpstr>Arial</vt:lpstr>
      <vt:lpstr>Calibri</vt:lpstr>
      <vt:lpstr>Cambria</vt:lpstr>
      <vt:lpstr>Office Theme</vt:lpstr>
      <vt:lpstr>Parcels, Pets &amp; PPE</vt:lpstr>
      <vt:lpstr>Royal Mail, DIRFT III</vt:lpstr>
      <vt:lpstr>Parcel power</vt:lpstr>
      <vt:lpstr>Online sales</vt:lpstr>
      <vt:lpstr>PowerPoint Presentation</vt:lpstr>
      <vt:lpstr>Space Race</vt:lpstr>
      <vt:lpstr>Space Race</vt:lpstr>
      <vt:lpstr>Space Race</vt:lpstr>
      <vt:lpstr>Space Race</vt:lpstr>
      <vt:lpstr>Jobs</vt:lpstr>
      <vt:lpstr>Pets At Home, Stafford</vt:lpstr>
      <vt:lpstr>Pandemic Puppy</vt:lpstr>
      <vt:lpstr>Pandemic Puppy</vt:lpstr>
      <vt:lpstr>Pandemic Puppy</vt:lpstr>
      <vt:lpstr>An Extraordinary Year</vt:lpstr>
      <vt:lpstr>PowerPoint Presentation</vt:lpstr>
      <vt:lpstr>NHS Nationwide</vt:lpstr>
      <vt:lpstr>Any questions?</vt:lpstr>
      <vt:lpstr>Thank you to our sponsors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Parcels, Pets &amp; PPE</dc:title>
  <dc:creator>Liza Helps</dc:creator>
  <cp:lastModifiedBy>Daniel Jessop</cp:lastModifiedBy>
  <cp:revision>43</cp:revision>
  <cp:lastPrinted>2021-02-18T09:11:01Z</cp:lastPrinted>
  <dcterms:created xsi:type="dcterms:W3CDTF">2021-02-17T11:35:46Z</dcterms:created>
  <dcterms:modified xsi:type="dcterms:W3CDTF">2021-02-18T10:00:37Z</dcterms:modified>
</cp:coreProperties>
</file>